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26DA44"/>
    <a:srgbClr val="FF33CC"/>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p:scale>
          <a:sx n="90" d="100"/>
          <a:sy n="90" d="100"/>
        </p:scale>
        <p:origin x="294" y="-1920"/>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smtClean="0"/>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80A28AA-F330-4483-A35C-75694D434800}" type="datetimeFigureOut">
              <a:rPr lang="en-US" smtClean="0"/>
              <a:t>8/25/2016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B35360-56FF-4026-B051-3755D4FA1DA4}" type="slidenum">
              <a:rPr lang="en-US" smtClean="0"/>
              <a:t>‹#›</a:t>
            </a:fld>
            <a:endParaRPr lang="en-US" dirty="0"/>
          </a:p>
        </p:txBody>
      </p:sp>
    </p:spTree>
    <p:extLst>
      <p:ext uri="{BB962C8B-B14F-4D97-AF65-F5344CB8AC3E}">
        <p14:creationId xmlns:p14="http://schemas.microsoft.com/office/powerpoint/2010/main" val="2669553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80A28AA-F330-4483-A35C-75694D434800}" type="datetimeFigureOut">
              <a:rPr lang="en-US" smtClean="0"/>
              <a:t>8/25/2016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B35360-56FF-4026-B051-3755D4FA1DA4}" type="slidenum">
              <a:rPr lang="en-US" smtClean="0"/>
              <a:t>‹#›</a:t>
            </a:fld>
            <a:endParaRPr lang="en-US" dirty="0"/>
          </a:p>
        </p:txBody>
      </p:sp>
    </p:spTree>
    <p:extLst>
      <p:ext uri="{BB962C8B-B14F-4D97-AF65-F5344CB8AC3E}">
        <p14:creationId xmlns:p14="http://schemas.microsoft.com/office/powerpoint/2010/main" val="2940947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80A28AA-F330-4483-A35C-75694D434800}" type="datetimeFigureOut">
              <a:rPr lang="en-US" smtClean="0"/>
              <a:t>8/25/2016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B35360-56FF-4026-B051-3755D4FA1DA4}" type="slidenum">
              <a:rPr lang="en-US" smtClean="0"/>
              <a:t>‹#›</a:t>
            </a:fld>
            <a:endParaRPr lang="en-US" dirty="0"/>
          </a:p>
        </p:txBody>
      </p:sp>
    </p:spTree>
    <p:extLst>
      <p:ext uri="{BB962C8B-B14F-4D97-AF65-F5344CB8AC3E}">
        <p14:creationId xmlns:p14="http://schemas.microsoft.com/office/powerpoint/2010/main" val="2414802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80A28AA-F330-4483-A35C-75694D434800}" type="datetimeFigureOut">
              <a:rPr lang="en-US" smtClean="0"/>
              <a:t>8/25/2016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B35360-56FF-4026-B051-3755D4FA1DA4}" type="slidenum">
              <a:rPr lang="en-US" smtClean="0"/>
              <a:t>‹#›</a:t>
            </a:fld>
            <a:endParaRPr lang="en-US" dirty="0"/>
          </a:p>
        </p:txBody>
      </p:sp>
    </p:spTree>
    <p:extLst>
      <p:ext uri="{BB962C8B-B14F-4D97-AF65-F5344CB8AC3E}">
        <p14:creationId xmlns:p14="http://schemas.microsoft.com/office/powerpoint/2010/main" val="1746881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smtClean="0"/>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0A28AA-F330-4483-A35C-75694D434800}" type="datetimeFigureOut">
              <a:rPr lang="en-US" smtClean="0"/>
              <a:t>8/25/2016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B35360-56FF-4026-B051-3755D4FA1DA4}" type="slidenum">
              <a:rPr lang="en-US" smtClean="0"/>
              <a:t>‹#›</a:t>
            </a:fld>
            <a:endParaRPr lang="en-US" dirty="0"/>
          </a:p>
        </p:txBody>
      </p:sp>
    </p:spTree>
    <p:extLst>
      <p:ext uri="{BB962C8B-B14F-4D97-AF65-F5344CB8AC3E}">
        <p14:creationId xmlns:p14="http://schemas.microsoft.com/office/powerpoint/2010/main" val="1058738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80A28AA-F330-4483-A35C-75694D434800}" type="datetimeFigureOut">
              <a:rPr lang="en-US" smtClean="0"/>
              <a:t>8/25/2016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B35360-56FF-4026-B051-3755D4FA1DA4}" type="slidenum">
              <a:rPr lang="en-US" smtClean="0"/>
              <a:t>‹#›</a:t>
            </a:fld>
            <a:endParaRPr lang="en-US" dirty="0"/>
          </a:p>
        </p:txBody>
      </p:sp>
    </p:spTree>
    <p:extLst>
      <p:ext uri="{BB962C8B-B14F-4D97-AF65-F5344CB8AC3E}">
        <p14:creationId xmlns:p14="http://schemas.microsoft.com/office/powerpoint/2010/main" val="2302705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80A28AA-F330-4483-A35C-75694D434800}" type="datetimeFigureOut">
              <a:rPr lang="en-US" smtClean="0"/>
              <a:t>8/25/2016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CB35360-56FF-4026-B051-3755D4FA1DA4}" type="slidenum">
              <a:rPr lang="en-US" smtClean="0"/>
              <a:t>‹#›</a:t>
            </a:fld>
            <a:endParaRPr lang="en-US" dirty="0"/>
          </a:p>
        </p:txBody>
      </p:sp>
    </p:spTree>
    <p:extLst>
      <p:ext uri="{BB962C8B-B14F-4D97-AF65-F5344CB8AC3E}">
        <p14:creationId xmlns:p14="http://schemas.microsoft.com/office/powerpoint/2010/main" val="3086047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80A28AA-F330-4483-A35C-75694D434800}" type="datetimeFigureOut">
              <a:rPr lang="en-US" smtClean="0"/>
              <a:t>8/25/2016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CB35360-56FF-4026-B051-3755D4FA1DA4}" type="slidenum">
              <a:rPr lang="en-US" smtClean="0"/>
              <a:t>‹#›</a:t>
            </a:fld>
            <a:endParaRPr lang="en-US" dirty="0"/>
          </a:p>
        </p:txBody>
      </p:sp>
    </p:spTree>
    <p:extLst>
      <p:ext uri="{BB962C8B-B14F-4D97-AF65-F5344CB8AC3E}">
        <p14:creationId xmlns:p14="http://schemas.microsoft.com/office/powerpoint/2010/main" val="2912409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0A28AA-F330-4483-A35C-75694D434800}" type="datetimeFigureOut">
              <a:rPr lang="en-US" smtClean="0"/>
              <a:t>8/25/2016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CB35360-56FF-4026-B051-3755D4FA1DA4}" type="slidenum">
              <a:rPr lang="en-US" smtClean="0"/>
              <a:t>‹#›</a:t>
            </a:fld>
            <a:endParaRPr lang="en-US" dirty="0"/>
          </a:p>
        </p:txBody>
      </p:sp>
    </p:spTree>
    <p:extLst>
      <p:ext uri="{BB962C8B-B14F-4D97-AF65-F5344CB8AC3E}">
        <p14:creationId xmlns:p14="http://schemas.microsoft.com/office/powerpoint/2010/main" val="2841247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0A28AA-F330-4483-A35C-75694D434800}" type="datetimeFigureOut">
              <a:rPr lang="en-US" smtClean="0"/>
              <a:t>8/25/2016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B35360-56FF-4026-B051-3755D4FA1DA4}" type="slidenum">
              <a:rPr lang="en-US" smtClean="0"/>
              <a:t>‹#›</a:t>
            </a:fld>
            <a:endParaRPr lang="en-US" dirty="0"/>
          </a:p>
        </p:txBody>
      </p:sp>
    </p:spTree>
    <p:extLst>
      <p:ext uri="{BB962C8B-B14F-4D97-AF65-F5344CB8AC3E}">
        <p14:creationId xmlns:p14="http://schemas.microsoft.com/office/powerpoint/2010/main" val="2426819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dirty="0" smtClean="0"/>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0A28AA-F330-4483-A35C-75694D434800}" type="datetimeFigureOut">
              <a:rPr lang="en-US" smtClean="0"/>
              <a:t>8/25/2016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B35360-56FF-4026-B051-3755D4FA1DA4}" type="slidenum">
              <a:rPr lang="en-US" smtClean="0"/>
              <a:t>‹#›</a:t>
            </a:fld>
            <a:endParaRPr lang="en-US" dirty="0"/>
          </a:p>
        </p:txBody>
      </p:sp>
    </p:spTree>
    <p:extLst>
      <p:ext uri="{BB962C8B-B14F-4D97-AF65-F5344CB8AC3E}">
        <p14:creationId xmlns:p14="http://schemas.microsoft.com/office/powerpoint/2010/main" val="849118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B80A28AA-F330-4483-A35C-75694D434800}" type="datetimeFigureOut">
              <a:rPr lang="en-US" smtClean="0"/>
              <a:t>8/25/2016</a:t>
            </a:fld>
            <a:endParaRPr lang="en-US" dirty="0"/>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6CB35360-56FF-4026-B051-3755D4FA1DA4}" type="slidenum">
              <a:rPr lang="en-US" smtClean="0"/>
              <a:t>‹#›</a:t>
            </a:fld>
            <a:endParaRPr lang="en-US" dirty="0"/>
          </a:p>
        </p:txBody>
      </p:sp>
    </p:spTree>
    <p:extLst>
      <p:ext uri="{BB962C8B-B14F-4D97-AF65-F5344CB8AC3E}">
        <p14:creationId xmlns:p14="http://schemas.microsoft.com/office/powerpoint/2010/main" val="3003414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frenier@wcpss.net"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772400" cy="10058400"/>
          </a:xfrm>
          <a:prstGeom prst="rect">
            <a:avLst/>
          </a:prstGeom>
        </p:spPr>
      </p:pic>
      <p:sp>
        <p:nvSpPr>
          <p:cNvPr id="5" name="TextBox 4"/>
          <p:cNvSpPr txBox="1"/>
          <p:nvPr/>
        </p:nvSpPr>
        <p:spPr>
          <a:xfrm>
            <a:off x="610737" y="2721166"/>
            <a:ext cx="6567985" cy="1538883"/>
          </a:xfrm>
          <a:prstGeom prst="rect">
            <a:avLst/>
          </a:prstGeom>
          <a:noFill/>
          <a:ln>
            <a:solidFill>
              <a:srgbClr val="00CC00"/>
            </a:solidFill>
          </a:ln>
          <a:effectLst>
            <a:glow rad="101600">
              <a:srgbClr val="26DA44">
                <a:alpha val="40000"/>
              </a:srgbClr>
            </a:glow>
          </a:effectLst>
        </p:spPr>
        <p:txBody>
          <a:bodyPr wrap="square" rtlCol="0">
            <a:spAutoFit/>
          </a:bodyPr>
          <a:lstStyle/>
          <a:p>
            <a:pPr algn="ctr"/>
            <a:r>
              <a:rPr lang="en-US" sz="2000" dirty="0" err="1" smtClean="0">
                <a:latin typeface="Goudy Stout" pitchFamily="18" charset="0"/>
              </a:rPr>
              <a:t>Frenier</a:t>
            </a:r>
            <a:r>
              <a:rPr lang="en-US" sz="2000" dirty="0" smtClean="0">
                <a:latin typeface="Goudy Stout" pitchFamily="18" charset="0"/>
              </a:rPr>
              <a:t> </a:t>
            </a:r>
            <a:r>
              <a:rPr lang="en-US" sz="2000" dirty="0">
                <a:latin typeface="Goudy Stout" pitchFamily="18" charset="0"/>
              </a:rPr>
              <a:t>Frogs </a:t>
            </a:r>
            <a:r>
              <a:rPr lang="en-US" sz="2000" dirty="0" smtClean="0">
                <a:latin typeface="Goudy Stout" pitchFamily="18" charset="0"/>
              </a:rPr>
              <a:t>Newsletter</a:t>
            </a:r>
            <a:endParaRPr lang="en-US" sz="2000" dirty="0">
              <a:latin typeface="Goudy Stout" pitchFamily="18" charset="0"/>
            </a:endParaRPr>
          </a:p>
          <a:p>
            <a:r>
              <a:rPr lang="en-US" dirty="0" smtClean="0">
                <a:hlinkClick r:id="rId3"/>
              </a:rPr>
              <a:t>dfrenier@wcpss.net</a:t>
            </a:r>
            <a:r>
              <a:rPr lang="en-US" dirty="0"/>
              <a:t>		</a:t>
            </a:r>
            <a:r>
              <a:rPr lang="en-US" dirty="0" smtClean="0"/>
              <a:t>August and September 2016</a:t>
            </a:r>
          </a:p>
          <a:p>
            <a:endParaRPr lang="en-US" dirty="0"/>
          </a:p>
          <a:p>
            <a:r>
              <a:rPr lang="en-US" dirty="0" smtClean="0"/>
              <a:t>School Office Phone:  (919) 881-4910</a:t>
            </a:r>
            <a:endParaRPr lang="en-US" dirty="0"/>
          </a:p>
        </p:txBody>
      </p:sp>
      <p:sp>
        <p:nvSpPr>
          <p:cNvPr id="2" name="Rectangle 1"/>
          <p:cNvSpPr/>
          <p:nvPr/>
        </p:nvSpPr>
        <p:spPr>
          <a:xfrm>
            <a:off x="473292" y="4386447"/>
            <a:ext cx="3768201" cy="5139869"/>
          </a:xfrm>
          <a:prstGeom prst="rect">
            <a:avLst/>
          </a:prstGeom>
          <a:ln w="76200">
            <a:solidFill>
              <a:srgbClr val="FFFF00"/>
            </a:solidFill>
            <a:prstDash val="sysDash"/>
          </a:ln>
        </p:spPr>
        <p:txBody>
          <a:bodyPr wrap="square">
            <a:spAutoFit/>
          </a:bodyPr>
          <a:lstStyle/>
          <a:p>
            <a:pPr algn="ctr"/>
            <a:r>
              <a:rPr lang="en-US" sz="2000" b="1" dirty="0" smtClean="0">
                <a:latin typeface="Algerian" pitchFamily="82" charset="0"/>
              </a:rPr>
              <a:t>Common Core Curriculum:</a:t>
            </a:r>
            <a:endParaRPr lang="en-US" sz="1200" b="1" dirty="0"/>
          </a:p>
          <a:p>
            <a:r>
              <a:rPr lang="en-US" sz="1100" b="1" u="sng" dirty="0" smtClean="0"/>
              <a:t>Reading</a:t>
            </a:r>
            <a:r>
              <a:rPr lang="en-US" sz="1100" u="sng" dirty="0"/>
              <a:t>: </a:t>
            </a:r>
            <a:r>
              <a:rPr lang="en-US" sz="1100" b="1" dirty="0"/>
              <a:t> </a:t>
            </a:r>
            <a:r>
              <a:rPr lang="en-US" sz="1100" dirty="0" smtClean="0"/>
              <a:t>Students will ask </a:t>
            </a:r>
            <a:r>
              <a:rPr lang="en-US" sz="1100" dirty="0"/>
              <a:t>and answer, such questions as </a:t>
            </a:r>
            <a:r>
              <a:rPr lang="en-US" sz="1100" i="1" dirty="0"/>
              <a:t>who, what, where, when, why, and how </a:t>
            </a:r>
            <a:r>
              <a:rPr lang="en-US" sz="1100" dirty="0"/>
              <a:t>to demonstrate understanding of key details in a </a:t>
            </a:r>
            <a:r>
              <a:rPr lang="en-US" sz="1100" dirty="0" smtClean="0"/>
              <a:t>text.  Students will describe </a:t>
            </a:r>
            <a:r>
              <a:rPr lang="en-US" sz="1100" dirty="0"/>
              <a:t>the overall structure of a story, including describing how the beginning introduces the story and the ending concludes the action.</a:t>
            </a:r>
          </a:p>
          <a:p>
            <a:endParaRPr lang="en-US" sz="1100" dirty="0"/>
          </a:p>
          <a:p>
            <a:r>
              <a:rPr lang="en-US" sz="1100" b="1" u="sng" dirty="0"/>
              <a:t>Writing</a:t>
            </a:r>
            <a:r>
              <a:rPr lang="en-US" sz="1100" u="sng" dirty="0"/>
              <a:t>: </a:t>
            </a:r>
            <a:r>
              <a:rPr lang="en-US" sz="1100" b="1" dirty="0"/>
              <a:t> </a:t>
            </a:r>
            <a:r>
              <a:rPr lang="en-US" sz="1100" b="1" dirty="0" smtClean="0"/>
              <a:t> </a:t>
            </a:r>
            <a:r>
              <a:rPr lang="en-US" sz="1100" dirty="0" smtClean="0"/>
              <a:t>Students will write </a:t>
            </a:r>
            <a:r>
              <a:rPr lang="en-US" sz="1100" dirty="0"/>
              <a:t>narratives, in which they count a well-elaborated event or short sequence of events, include details to describe actions, thoughts, and feelings, </a:t>
            </a:r>
            <a:r>
              <a:rPr lang="en-US" sz="1100" dirty="0" smtClean="0"/>
              <a:t>and </a:t>
            </a:r>
            <a:r>
              <a:rPr lang="en-US" sz="1100" dirty="0"/>
              <a:t>provide a sense of closure</a:t>
            </a:r>
            <a:r>
              <a:rPr lang="en-US" sz="1100" dirty="0" smtClean="0"/>
              <a:t>.</a:t>
            </a:r>
          </a:p>
          <a:p>
            <a:endParaRPr lang="en-US" sz="1100" dirty="0"/>
          </a:p>
          <a:p>
            <a:r>
              <a:rPr lang="en-US" sz="1100" b="1" u="sng" dirty="0"/>
              <a:t>Math</a:t>
            </a:r>
            <a:r>
              <a:rPr lang="en-US" sz="1100" u="sng" dirty="0"/>
              <a:t>: </a:t>
            </a:r>
            <a:r>
              <a:rPr lang="en-US" sz="1100" dirty="0"/>
              <a:t> </a:t>
            </a:r>
            <a:r>
              <a:rPr lang="en-US" sz="1100" dirty="0" smtClean="0"/>
              <a:t> Students will :  Explain </a:t>
            </a:r>
            <a:r>
              <a:rPr lang="en-US" sz="1100" dirty="0"/>
              <a:t>why addition and subtraction strategies work, using place value and the properties of </a:t>
            </a:r>
            <a:r>
              <a:rPr lang="en-US" sz="1100" dirty="0" smtClean="0"/>
              <a:t>operations.  Use </a:t>
            </a:r>
            <a:r>
              <a:rPr lang="en-US" sz="1100" dirty="0"/>
              <a:t>addition and subtraction within 100 to solve one- and two-step word problems involving situations of adding to, taking from, putting together, taking apart, and comparing, with unknowns in all positions, e.g., by using drawings and equations with a symbol for the unknown number to represent the </a:t>
            </a:r>
            <a:r>
              <a:rPr lang="en-US" sz="1100" dirty="0" smtClean="0"/>
              <a:t>problem.  Fluently </a:t>
            </a:r>
            <a:r>
              <a:rPr lang="en-US" sz="1100" dirty="0"/>
              <a:t>add and subtract within 20 using mental strategies.</a:t>
            </a:r>
            <a:r>
              <a:rPr lang="en-US" sz="1100" baseline="30000" dirty="0"/>
              <a:t>2</a:t>
            </a:r>
            <a:r>
              <a:rPr lang="en-US" sz="1100" dirty="0"/>
              <a:t> By end of Grade 2, know from memory all sums of two one-digit numbers.</a:t>
            </a:r>
          </a:p>
          <a:p>
            <a:endParaRPr lang="en-US" sz="1100" dirty="0"/>
          </a:p>
          <a:p>
            <a:r>
              <a:rPr lang="en-US" sz="1100" b="1" u="sng" dirty="0"/>
              <a:t>Social </a:t>
            </a:r>
            <a:r>
              <a:rPr lang="en-US" sz="1100" b="1" u="sng" dirty="0" smtClean="0"/>
              <a:t>Studies</a:t>
            </a:r>
            <a:r>
              <a:rPr lang="en-US" sz="1100" dirty="0" smtClean="0"/>
              <a:t>:   Students will:</a:t>
            </a:r>
          </a:p>
          <a:p>
            <a:r>
              <a:rPr lang="en-US" sz="1100" dirty="0" smtClean="0"/>
              <a:t>Understand </a:t>
            </a:r>
            <a:r>
              <a:rPr lang="en-US" sz="1100" dirty="0"/>
              <a:t>the purpose of governments</a:t>
            </a:r>
            <a:r>
              <a:rPr lang="en-US" sz="1100" dirty="0" smtClean="0"/>
              <a:t>.</a:t>
            </a:r>
          </a:p>
          <a:p>
            <a:r>
              <a:rPr lang="en-US" sz="1100" dirty="0"/>
              <a:t>Understand the roles and responsibilities of citizens</a:t>
            </a:r>
            <a:r>
              <a:rPr lang="en-US" sz="1100" dirty="0" smtClean="0"/>
              <a:t>.</a:t>
            </a:r>
          </a:p>
          <a:p>
            <a:r>
              <a:rPr lang="en-US" sz="1100" dirty="0"/>
              <a:t>Exemplify respect and appropriate social skills needed for working with diverse groups</a:t>
            </a:r>
            <a:r>
              <a:rPr lang="en-US" sz="1100" dirty="0" smtClean="0"/>
              <a:t>.</a:t>
            </a:r>
            <a:endParaRPr lang="en-US" sz="1400" dirty="0"/>
          </a:p>
        </p:txBody>
      </p:sp>
      <p:sp>
        <p:nvSpPr>
          <p:cNvPr id="7" name="TextBox 6"/>
          <p:cNvSpPr txBox="1"/>
          <p:nvPr/>
        </p:nvSpPr>
        <p:spPr>
          <a:xfrm>
            <a:off x="4337893" y="4516916"/>
            <a:ext cx="2840830" cy="2339102"/>
          </a:xfrm>
          <a:prstGeom prst="rect">
            <a:avLst/>
          </a:prstGeom>
          <a:noFill/>
          <a:ln w="25400">
            <a:solidFill>
              <a:srgbClr val="FF33CC"/>
            </a:solidFill>
          </a:ln>
          <a:effectLst>
            <a:glow rad="101600">
              <a:schemeClr val="tx1">
                <a:lumMod val="95000"/>
                <a:lumOff val="5000"/>
                <a:alpha val="40000"/>
              </a:schemeClr>
            </a:glow>
          </a:effectLst>
        </p:spPr>
        <p:txBody>
          <a:bodyPr wrap="square" rtlCol="0">
            <a:spAutoFit/>
          </a:bodyPr>
          <a:lstStyle/>
          <a:p>
            <a:r>
              <a:rPr lang="en-US" sz="2000" b="1" dirty="0" smtClean="0">
                <a:latin typeface="Algerian" pitchFamily="82" charset="0"/>
              </a:rPr>
              <a:t>Upcoming Events:</a:t>
            </a:r>
            <a:endParaRPr lang="en-US" sz="1600" b="1" dirty="0" smtClean="0"/>
          </a:p>
          <a:p>
            <a:r>
              <a:rPr lang="en-US" sz="1400" dirty="0"/>
              <a:t>September </a:t>
            </a:r>
            <a:r>
              <a:rPr lang="en-US" sz="1400" dirty="0" smtClean="0"/>
              <a:t>5: Labor Day – No school </a:t>
            </a:r>
          </a:p>
          <a:p>
            <a:endParaRPr lang="en-US" sz="1400" dirty="0"/>
          </a:p>
          <a:p>
            <a:r>
              <a:rPr lang="en-US" sz="1400" dirty="0"/>
              <a:t>September </a:t>
            </a:r>
            <a:r>
              <a:rPr lang="en-US" sz="1400" dirty="0" smtClean="0"/>
              <a:t>9: Early Release 1:15 pm</a:t>
            </a:r>
            <a:r>
              <a:rPr lang="en-US" sz="1400" dirty="0"/>
              <a:t/>
            </a:r>
            <a:br>
              <a:rPr lang="en-US" sz="1400" dirty="0"/>
            </a:br>
            <a:r>
              <a:rPr lang="en-US" sz="1400" dirty="0"/>
              <a:t/>
            </a:r>
            <a:br>
              <a:rPr lang="en-US" sz="1400" dirty="0"/>
            </a:br>
            <a:r>
              <a:rPr lang="en-US" sz="1400" dirty="0"/>
              <a:t>September </a:t>
            </a:r>
            <a:r>
              <a:rPr lang="en-US" sz="1400" dirty="0" smtClean="0"/>
              <a:t>22: Open </a:t>
            </a:r>
            <a:r>
              <a:rPr lang="en-US" sz="1400" dirty="0"/>
              <a:t>House 5:30 p.m</a:t>
            </a:r>
            <a:r>
              <a:rPr lang="en-US" sz="1400" dirty="0" smtClean="0"/>
              <a:t>.</a:t>
            </a:r>
          </a:p>
          <a:p>
            <a:endParaRPr lang="en-US" sz="1400" dirty="0"/>
          </a:p>
          <a:p>
            <a:r>
              <a:rPr lang="en-US" sz="1400" dirty="0" smtClean="0"/>
              <a:t>September 30:  Early Release at 1:15pm</a:t>
            </a:r>
          </a:p>
        </p:txBody>
      </p:sp>
    </p:spTree>
    <p:extLst>
      <p:ext uri="{BB962C8B-B14F-4D97-AF65-F5344CB8AC3E}">
        <p14:creationId xmlns:p14="http://schemas.microsoft.com/office/powerpoint/2010/main" val="14579141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772400" cy="10058400"/>
          </a:xfrm>
          <a:prstGeom prst="rect">
            <a:avLst/>
          </a:prstGeom>
        </p:spPr>
      </p:pic>
      <p:sp>
        <p:nvSpPr>
          <p:cNvPr id="3" name="TextBox 2"/>
          <p:cNvSpPr txBox="1"/>
          <p:nvPr/>
        </p:nvSpPr>
        <p:spPr>
          <a:xfrm>
            <a:off x="539827" y="539827"/>
            <a:ext cx="5221995" cy="6524863"/>
          </a:xfrm>
          <a:prstGeom prst="rect">
            <a:avLst/>
          </a:prstGeom>
          <a:noFill/>
          <a:ln w="120650" cap="rnd" cmpd="tri">
            <a:solidFill>
              <a:srgbClr val="339966"/>
            </a:solidFill>
          </a:ln>
        </p:spPr>
        <p:txBody>
          <a:bodyPr wrap="square" rtlCol="0">
            <a:spAutoFit/>
          </a:bodyPr>
          <a:lstStyle/>
          <a:p>
            <a:r>
              <a:rPr lang="en-US" sz="2000" b="1" dirty="0" smtClean="0">
                <a:latin typeface="Algerian" pitchFamily="82" charset="0"/>
              </a:rPr>
              <a:t>Classroom </a:t>
            </a:r>
            <a:r>
              <a:rPr lang="en-US" sz="2000" b="1" dirty="0">
                <a:latin typeface="Algerian" pitchFamily="82" charset="0"/>
              </a:rPr>
              <a:t>Updates:</a:t>
            </a:r>
          </a:p>
          <a:p>
            <a:r>
              <a:rPr lang="en-US" sz="1100" b="1" dirty="0" err="1" smtClean="0"/>
              <a:t>Mclass</a:t>
            </a:r>
            <a:r>
              <a:rPr lang="en-US" sz="1100" b="1" dirty="0"/>
              <a:t>:  </a:t>
            </a:r>
            <a:r>
              <a:rPr lang="en-US" sz="1100" dirty="0"/>
              <a:t>We are continuing to use </a:t>
            </a:r>
            <a:r>
              <a:rPr lang="en-US" sz="1100" dirty="0" smtClean="0"/>
              <a:t>this </a:t>
            </a:r>
            <a:r>
              <a:rPr lang="en-US" sz="1100" dirty="0"/>
              <a:t>resource to assess the students in order to gauge their reading abilities and needs </a:t>
            </a:r>
            <a:r>
              <a:rPr lang="en-US" sz="1100" dirty="0" smtClean="0"/>
              <a:t>these next few weeks.  </a:t>
            </a:r>
            <a:r>
              <a:rPr lang="en-US" sz="1100" dirty="0"/>
              <a:t>This is a lengthy process, but will deliver very important results.  I </a:t>
            </a:r>
            <a:r>
              <a:rPr lang="en-US" sz="1100" dirty="0" smtClean="0"/>
              <a:t>will </a:t>
            </a:r>
            <a:r>
              <a:rPr lang="en-US" sz="1100" dirty="0"/>
              <a:t>share the results when the process is </a:t>
            </a:r>
            <a:r>
              <a:rPr lang="en-US" sz="1100" dirty="0" smtClean="0"/>
              <a:t>complete.</a:t>
            </a:r>
          </a:p>
          <a:p>
            <a:endParaRPr lang="en-US" sz="1100" b="1" dirty="0"/>
          </a:p>
          <a:p>
            <a:r>
              <a:rPr lang="en-US" sz="1100" b="1" dirty="0"/>
              <a:t>Snack:  </a:t>
            </a:r>
            <a:r>
              <a:rPr lang="en-US" sz="1100" dirty="0"/>
              <a:t>Please send a snack to school with your child daily.  It is a long day, and even I need a snack to keep </a:t>
            </a:r>
            <a:r>
              <a:rPr lang="en-US" sz="1100" dirty="0" smtClean="0"/>
              <a:t>up!  Water bottles are also allowed in the classroom (please label).</a:t>
            </a:r>
            <a:endParaRPr lang="en-US" sz="1100" dirty="0"/>
          </a:p>
          <a:p>
            <a:endParaRPr lang="en-US" sz="1100" b="1" dirty="0"/>
          </a:p>
          <a:p>
            <a:r>
              <a:rPr lang="en-US" sz="1100" b="1" dirty="0"/>
              <a:t>Transportation</a:t>
            </a:r>
            <a:r>
              <a:rPr lang="en-US" sz="1100" dirty="0"/>
              <a:t>:  Please send in a written note if your child will go home a different way than usual.  </a:t>
            </a:r>
          </a:p>
          <a:p>
            <a:endParaRPr lang="en-US" sz="1100" dirty="0"/>
          </a:p>
          <a:p>
            <a:r>
              <a:rPr lang="en-US" sz="1100" b="1" dirty="0"/>
              <a:t>Fundraiser</a:t>
            </a:r>
            <a:r>
              <a:rPr lang="en-US" sz="1100" dirty="0"/>
              <a:t>:  </a:t>
            </a:r>
            <a:r>
              <a:rPr lang="en-US" sz="1100" dirty="0" smtClean="0"/>
              <a:t>Go, Play, Save Coupon books will be going home soon.  Please help us to raise money for Jeffreys Grove.  If you would like to buy a book, please pay $30 and return the envelope.  If you would like to sell some coupon books, please fill out the envelope with appropriate information.  We will get the orders to you ASAP.  If you would not like to buy a coupon book, please return the book.  Thank you for your participation!!!</a:t>
            </a:r>
          </a:p>
          <a:p>
            <a:endParaRPr lang="en-US" sz="1200" dirty="0"/>
          </a:p>
          <a:p>
            <a:r>
              <a:rPr lang="en-US" sz="1100" b="1" dirty="0" smtClean="0"/>
              <a:t>Jackets:  </a:t>
            </a:r>
            <a:r>
              <a:rPr lang="en-US" sz="1100" dirty="0" smtClean="0"/>
              <a:t>It </a:t>
            </a:r>
            <a:r>
              <a:rPr lang="en-US" sz="1100" dirty="0"/>
              <a:t>is cold in our </a:t>
            </a:r>
            <a:r>
              <a:rPr lang="en-US" sz="1100" dirty="0" smtClean="0"/>
              <a:t>classroom at times!  </a:t>
            </a:r>
            <a:r>
              <a:rPr lang="en-US" sz="1100" dirty="0"/>
              <a:t>Please bring a jacket to keep at school if your child complains about the cold room.  </a:t>
            </a:r>
          </a:p>
          <a:p>
            <a:endParaRPr lang="en-US" sz="1100" dirty="0"/>
          </a:p>
          <a:p>
            <a:r>
              <a:rPr lang="en-US" sz="1100" b="1" dirty="0" smtClean="0"/>
              <a:t>Writing Reminders:  </a:t>
            </a:r>
            <a:r>
              <a:rPr lang="en-US" sz="1100" dirty="0" smtClean="0"/>
              <a:t>Please </a:t>
            </a:r>
            <a:r>
              <a:rPr lang="en-US" sz="1100" dirty="0"/>
              <a:t>remind your child to speak in complete sentences, and to also write in complete sentences.  We need  a lot of practice with this in order to improve our writing</a:t>
            </a:r>
            <a:r>
              <a:rPr lang="en-US" sz="1100" dirty="0" smtClean="0"/>
              <a:t>.</a:t>
            </a:r>
          </a:p>
          <a:p>
            <a:endParaRPr lang="en-US" sz="1100" dirty="0"/>
          </a:p>
          <a:p>
            <a:r>
              <a:rPr lang="en-US" sz="1100" b="1" dirty="0" smtClean="0"/>
              <a:t>Scholastic Book Orders:  </a:t>
            </a:r>
            <a:r>
              <a:rPr lang="en-US" sz="1100" dirty="0" smtClean="0"/>
              <a:t>I will be sending out monthly Scholastic flyers if you would like to purchase on grade level texts for your child.  There will be a flyer in your first Monday Folder going home.  Just check it out and let me know if you would like to purchase any books.  Directions are on the flyer.  You can order online, or send back a check or exact cash for the amount of your order.</a:t>
            </a:r>
            <a:endParaRPr lang="en-US" sz="1100" dirty="0"/>
          </a:p>
          <a:p>
            <a:endParaRPr lang="en-US" sz="1200" b="1" dirty="0" smtClean="0"/>
          </a:p>
          <a:p>
            <a:r>
              <a:rPr lang="en-US" sz="1100" b="1" dirty="0" smtClean="0"/>
              <a:t>Open House:  </a:t>
            </a:r>
            <a:r>
              <a:rPr lang="en-US" sz="1100" dirty="0" smtClean="0"/>
              <a:t>Please join me in the classroom (Rm 2202) for Open House at 5:30 pm on September 22nd.  This will be a time that I can go over some of our classroom procedures, rules, Common Core Curriculum, volunteer opportunities, etc.  This will also be a good time to ask any questions that you might have.   I will be looking for a Room Parent as well.  Please consider taking on this role, which is a great help to me and the students.  This is a role that can be shared with another parent as </a:t>
            </a:r>
            <a:r>
              <a:rPr lang="en-US" sz="1100" dirty="0" smtClean="0"/>
              <a:t>well</a:t>
            </a:r>
            <a:r>
              <a:rPr lang="en-US" sz="1100" dirty="0"/>
              <a:t>.</a:t>
            </a:r>
            <a:endParaRPr lang="en-US" sz="1200" dirty="0" smtClean="0"/>
          </a:p>
        </p:txBody>
      </p:sp>
      <p:sp>
        <p:nvSpPr>
          <p:cNvPr id="6" name="TextBox 5"/>
          <p:cNvSpPr txBox="1"/>
          <p:nvPr/>
        </p:nvSpPr>
        <p:spPr>
          <a:xfrm>
            <a:off x="440675" y="7348251"/>
            <a:ext cx="2412695" cy="1261884"/>
          </a:xfrm>
          <a:prstGeom prst="rect">
            <a:avLst/>
          </a:prstGeom>
          <a:noFill/>
          <a:ln w="76200">
            <a:solidFill>
              <a:srgbClr val="00B0F0"/>
            </a:solidFill>
          </a:ln>
        </p:spPr>
        <p:txBody>
          <a:bodyPr wrap="square" rtlCol="0">
            <a:spAutoFit/>
          </a:bodyPr>
          <a:lstStyle/>
          <a:p>
            <a:r>
              <a:rPr lang="en-US" sz="2000" b="1" dirty="0" smtClean="0">
                <a:latin typeface="Algerian" pitchFamily="82" charset="0"/>
              </a:rPr>
              <a:t>Wish List:</a:t>
            </a:r>
            <a:endParaRPr lang="en-US" sz="1400" b="1" dirty="0" smtClean="0"/>
          </a:p>
          <a:p>
            <a:pPr marL="285750" indent="-285750">
              <a:buFont typeface="Arial" pitchFamily="34" charset="0"/>
              <a:buChar char="•"/>
            </a:pPr>
            <a:r>
              <a:rPr lang="en-US" sz="1400" dirty="0" smtClean="0"/>
              <a:t>Stickers, extra ear buds/headphones, any art materials</a:t>
            </a:r>
          </a:p>
          <a:p>
            <a:endParaRPr lang="en-US" sz="1400" dirty="0" smtClean="0"/>
          </a:p>
        </p:txBody>
      </p:sp>
      <p:sp>
        <p:nvSpPr>
          <p:cNvPr id="7" name="TextBox 6"/>
          <p:cNvSpPr txBox="1"/>
          <p:nvPr/>
        </p:nvSpPr>
        <p:spPr>
          <a:xfrm>
            <a:off x="3413051" y="7348250"/>
            <a:ext cx="3946217" cy="1446550"/>
          </a:xfrm>
          <a:prstGeom prst="rect">
            <a:avLst/>
          </a:prstGeom>
          <a:noFill/>
          <a:ln>
            <a:solidFill>
              <a:srgbClr val="00CC00"/>
            </a:solidFill>
          </a:ln>
          <a:effectLst>
            <a:glow rad="228600">
              <a:schemeClr val="accent6">
                <a:satMod val="175000"/>
                <a:alpha val="40000"/>
              </a:schemeClr>
            </a:glow>
          </a:effectLst>
        </p:spPr>
        <p:txBody>
          <a:bodyPr wrap="square" rtlCol="0">
            <a:spAutoFit/>
          </a:bodyPr>
          <a:lstStyle/>
          <a:p>
            <a:r>
              <a:rPr lang="en-US" sz="2000" b="1" dirty="0" smtClean="0">
                <a:latin typeface="Algerian" pitchFamily="82" charset="0"/>
              </a:rPr>
              <a:t>Thank </a:t>
            </a:r>
            <a:r>
              <a:rPr lang="en-US" sz="2000" b="1" dirty="0">
                <a:latin typeface="Algerian" pitchFamily="82" charset="0"/>
              </a:rPr>
              <a:t>You</a:t>
            </a:r>
            <a:r>
              <a:rPr lang="en-US" sz="2000" b="1" dirty="0" smtClean="0">
                <a:latin typeface="Algerian" pitchFamily="82" charset="0"/>
              </a:rPr>
              <a:t>!!!</a:t>
            </a:r>
          </a:p>
          <a:p>
            <a:endParaRPr lang="en-US" sz="2000" b="1" dirty="0" smtClean="0">
              <a:latin typeface="Algerian" pitchFamily="82" charset="0"/>
            </a:endParaRPr>
          </a:p>
          <a:p>
            <a:r>
              <a:rPr lang="en-US" sz="1200" dirty="0" smtClean="0"/>
              <a:t>Thank you to the parents who showed up for Meet the</a:t>
            </a:r>
          </a:p>
          <a:p>
            <a:r>
              <a:rPr lang="en-US" sz="1200" dirty="0" smtClean="0"/>
              <a:t>Teacher.  I hope to see everyone for Open House on September 22</a:t>
            </a:r>
            <a:r>
              <a:rPr lang="en-US" sz="1200" baseline="30000" dirty="0" smtClean="0"/>
              <a:t>nd</a:t>
            </a:r>
            <a:r>
              <a:rPr lang="en-US" sz="1200" dirty="0" smtClean="0"/>
              <a:t>  as well.  </a:t>
            </a:r>
          </a:p>
          <a:p>
            <a:endParaRPr lang="en-US" sz="1200" dirty="0"/>
          </a:p>
        </p:txBody>
      </p:sp>
    </p:spTree>
    <p:extLst>
      <p:ext uri="{BB962C8B-B14F-4D97-AF65-F5344CB8AC3E}">
        <p14:creationId xmlns:p14="http://schemas.microsoft.com/office/powerpoint/2010/main" val="23713516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388</TotalTime>
  <Words>542</Words>
  <Application>Microsoft Office PowerPoint</Application>
  <PresentationFormat>Custom</PresentationFormat>
  <Paragraphs>43</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Algerian</vt:lpstr>
      <vt:lpstr>Arial</vt:lpstr>
      <vt:lpstr>Calibri</vt:lpstr>
      <vt:lpstr>Calibri Light</vt:lpstr>
      <vt:lpstr>Goudy Stout</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Clint</dc:creator>
  <cp:lastModifiedBy>Denise Frenier</cp:lastModifiedBy>
  <cp:revision>33</cp:revision>
  <dcterms:created xsi:type="dcterms:W3CDTF">2013-08-08T12:32:27Z</dcterms:created>
  <dcterms:modified xsi:type="dcterms:W3CDTF">2016-08-25T19:10:40Z</dcterms:modified>
</cp:coreProperties>
</file>